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75" r:id="rId3"/>
    <p:sldId id="261" r:id="rId4"/>
    <p:sldId id="265" r:id="rId5"/>
    <p:sldId id="276" r:id="rId6"/>
    <p:sldId id="267" r:id="rId7"/>
    <p:sldId id="266" r:id="rId8"/>
    <p:sldId id="278" r:id="rId9"/>
    <p:sldId id="279" r:id="rId10"/>
    <p:sldId id="280" r:id="rId11"/>
    <p:sldId id="281" r:id="rId12"/>
    <p:sldId id="268" r:id="rId13"/>
    <p:sldId id="283" r:id="rId14"/>
    <p:sldId id="264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Yu Gothic" panose="020B0400000000000000" pitchFamily="34" charset="-128"/>
      <p:regular r:id="rId18"/>
      <p:bold r:id="rId19"/>
    </p:embeddedFont>
    <p:embeddedFont>
      <p:font typeface="나눔바른고딕" panose="020B0600000101010101" charset="-127"/>
      <p:regular r:id="rId20"/>
      <p:bold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500000"/>
    <a:srgbClr val="66FFCC"/>
    <a:srgbClr val="165069"/>
    <a:srgbClr val="B06363"/>
    <a:srgbClr val="C6A43D"/>
    <a:srgbClr val="5E754E"/>
    <a:srgbClr val="817859"/>
    <a:srgbClr val="9A0000"/>
    <a:srgbClr val="503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21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027" y="30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267507" y="-1"/>
            <a:ext cx="506627" cy="334651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466290" y="210064"/>
            <a:ext cx="506627" cy="215007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6EC69-CBF4-4142-8644-F011FDE46EB9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LABYLINTH</a:t>
            </a:r>
          </a:p>
          <a:p>
            <a:pPr algn="ctr"/>
            <a:r>
              <a:rPr lang="en-US" altLang="ko-KR" sz="4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OF</a:t>
            </a:r>
          </a:p>
          <a:p>
            <a:pPr algn="ctr"/>
            <a:r>
              <a:rPr lang="en-US" altLang="ko-KR" sz="8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Death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10694992" y="1323158"/>
            <a:ext cx="10807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>
                <a:latin typeface="+mj-lt"/>
                <a:ea typeface="나눔바른고딕 UltraLight" panose="020B0603020101020101" pitchFamily="50" charset="-127"/>
              </a:rPr>
              <a:t>심박수 피드백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9784" y="168143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E8D1864-9EA5-4467-A83D-58F50770F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32" y="2205451"/>
            <a:ext cx="3438857" cy="27639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790F31-D8C8-45DA-8349-8A0E7CA1DCA0}"/>
              </a:ext>
            </a:extLst>
          </p:cNvPr>
          <p:cNvSpPr txBox="1"/>
          <p:nvPr/>
        </p:nvSpPr>
        <p:spPr>
          <a:xfrm>
            <a:off x="725030" y="5096133"/>
            <a:ext cx="51062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이영훈</a:t>
            </a:r>
            <a:r>
              <a:rPr lang="en-US" altLang="ko-KR" sz="1100" dirty="0"/>
              <a:t>, </a:t>
            </a:r>
            <a:r>
              <a:rPr lang="ko-KR" altLang="en-US" sz="1100" dirty="0"/>
              <a:t>김용일</a:t>
            </a:r>
            <a:endParaRPr lang="en-US" altLang="ko-KR" sz="1100" dirty="0"/>
          </a:p>
          <a:p>
            <a:pPr algn="ctr"/>
            <a:r>
              <a:rPr lang="ko-KR" altLang="en-US" sz="1100" dirty="0"/>
              <a:t> </a:t>
            </a:r>
            <a:r>
              <a:rPr lang="en-US" altLang="ko-KR" sz="1100" dirty="0"/>
              <a:t>&lt;Mi Band</a:t>
            </a:r>
            <a:r>
              <a:rPr lang="ko-KR" altLang="en-US" sz="1100" dirty="0"/>
              <a:t>와 </a:t>
            </a:r>
            <a:r>
              <a:rPr lang="en-US" altLang="ko-KR" sz="1100" dirty="0"/>
              <a:t>MongoDB</a:t>
            </a:r>
            <a:r>
              <a:rPr lang="ko-KR" altLang="en-US" sz="1100" dirty="0"/>
              <a:t>를 사용한 생체정보 빅데이터 시스템의 설계</a:t>
            </a:r>
            <a:r>
              <a:rPr lang="en-US" altLang="ko-KR" sz="1100" dirty="0"/>
              <a:t>&gt;</a:t>
            </a:r>
            <a:endParaRPr lang="ko-KR" altLang="en-US" sz="1100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08AEDF0-B33B-46BB-902F-CE6F1131EB6D}"/>
              </a:ext>
            </a:extLst>
          </p:cNvPr>
          <p:cNvSpPr/>
          <p:nvPr/>
        </p:nvSpPr>
        <p:spPr>
          <a:xfrm>
            <a:off x="6360711" y="2163683"/>
            <a:ext cx="3867371" cy="656880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/>
              <a:t>미밴드</a:t>
            </a:r>
            <a:r>
              <a:rPr lang="ko-KR" altLang="en-US" sz="1600" b="1" dirty="0"/>
              <a:t> 사용자로부터 심박수 정보 수집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8968561-465A-4E76-8E61-C14FE7BEF490}"/>
              </a:ext>
            </a:extLst>
          </p:cNvPr>
          <p:cNvSpPr/>
          <p:nvPr/>
        </p:nvSpPr>
        <p:spPr>
          <a:xfrm>
            <a:off x="6360712" y="3488710"/>
            <a:ext cx="3867370" cy="656880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구글 </a:t>
            </a:r>
            <a:r>
              <a:rPr lang="ko-KR" altLang="en-US" sz="1600" b="1" dirty="0" err="1"/>
              <a:t>파이어베이스로</a:t>
            </a:r>
            <a:r>
              <a:rPr lang="ko-KR" altLang="en-US" sz="1600" b="1" dirty="0"/>
              <a:t> 실시간 정보 정리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D783A96-D0A2-4E4E-8C2C-D20C61BDCB07}"/>
              </a:ext>
            </a:extLst>
          </p:cNvPr>
          <p:cNvSpPr/>
          <p:nvPr/>
        </p:nvSpPr>
        <p:spPr>
          <a:xfrm>
            <a:off x="6360710" y="4813737"/>
            <a:ext cx="3867370" cy="656880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데이터를 </a:t>
            </a:r>
            <a:r>
              <a:rPr lang="en-US" altLang="ko-KR" sz="1600" b="1" dirty="0"/>
              <a:t>C#</a:t>
            </a:r>
            <a:r>
              <a:rPr lang="ko-KR" altLang="en-US" sz="1600" b="1" dirty="0"/>
              <a:t>내로 파싱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917153-13D4-4794-A494-B9EC2AA977F9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E1478-6D5D-4548-9737-2AEFEBBA97B0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9534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C80DD775-2E2C-405C-A1A2-CCACA729E4C8}"/>
              </a:ext>
            </a:extLst>
          </p:cNvPr>
          <p:cNvGrpSpPr/>
          <p:nvPr/>
        </p:nvGrpSpPr>
        <p:grpSpPr>
          <a:xfrm>
            <a:off x="3083169" y="1540021"/>
            <a:ext cx="7370260" cy="4570717"/>
            <a:chOff x="3083169" y="1540021"/>
            <a:chExt cx="7370260" cy="457071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917EDEF-FCFD-4EE8-AF8E-76074ED5A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91423" y="1540021"/>
              <a:ext cx="7262006" cy="424141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E9B815-3383-4180-8C7B-9A55B83CA721}"/>
                </a:ext>
              </a:extLst>
            </p:cNvPr>
            <p:cNvSpPr txBox="1"/>
            <p:nvPr/>
          </p:nvSpPr>
          <p:spPr>
            <a:xfrm>
              <a:off x="3083169" y="574140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온라인 실시간 방송시간 규모예측</a:t>
              </a:r>
              <a:r>
                <a:rPr lang="en-US" altLang="ko-KR" dirty="0"/>
                <a:t>(</a:t>
              </a:r>
              <a:r>
                <a:rPr lang="ko-KR" altLang="en-US" dirty="0" err="1"/>
                <a:t>자료원</a:t>
              </a:r>
              <a:r>
                <a:rPr lang="en-US" altLang="ko-KR" dirty="0"/>
                <a:t>: </a:t>
              </a:r>
              <a:r>
                <a:rPr lang="ko-KR" altLang="en-US" dirty="0" err="1"/>
                <a:t>전첨망</a:t>
              </a:r>
              <a:r>
                <a:rPr lang="en-US" altLang="ko-KR" dirty="0"/>
                <a:t>(</a:t>
              </a:r>
              <a:r>
                <a:rPr lang="ko-KR" altLang="en-US" dirty="0"/>
                <a:t>前瞻网</a:t>
              </a:r>
              <a:r>
                <a:rPr lang="en-US" altLang="ko-KR" dirty="0"/>
                <a:t>))</a:t>
              </a:r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101959" y="555721"/>
            <a:ext cx="3618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우리게임의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 경쟁력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9784" y="2218765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266BF4-EB33-4D6D-A2A2-71B15B28CC18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932A4-AF52-4829-B8FC-985B53A04EB4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64F6092-F73E-4DC1-9A2F-78E19DD155D4}"/>
              </a:ext>
            </a:extLst>
          </p:cNvPr>
          <p:cNvGrpSpPr/>
          <p:nvPr/>
        </p:nvGrpSpPr>
        <p:grpSpPr>
          <a:xfrm>
            <a:off x="2003917" y="1990623"/>
            <a:ext cx="3624756" cy="3750783"/>
            <a:chOff x="2003917" y="1990623"/>
            <a:chExt cx="3624756" cy="3750783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CBFC77FC-4B21-47FA-9930-5169721EEE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46191" y="1990623"/>
              <a:ext cx="3340209" cy="334020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18F683C-001D-4312-82BC-373ADBC436B2}"/>
                </a:ext>
              </a:extLst>
            </p:cNvPr>
            <p:cNvSpPr txBox="1"/>
            <p:nvPr/>
          </p:nvSpPr>
          <p:spPr>
            <a:xfrm>
              <a:off x="2003917" y="5372074"/>
              <a:ext cx="36247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시청하는 컨텐츠 순위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D5C199-227A-4834-938C-374F1D2A1123}"/>
              </a:ext>
            </a:extLst>
          </p:cNvPr>
          <p:cNvGrpSpPr/>
          <p:nvPr/>
        </p:nvGrpSpPr>
        <p:grpSpPr>
          <a:xfrm>
            <a:off x="6096000" y="1990624"/>
            <a:ext cx="4950858" cy="3756862"/>
            <a:chOff x="6096000" y="1990624"/>
            <a:chExt cx="4950858" cy="375686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7F14046-05DF-4160-8DF9-223D850E7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00" y="1990624"/>
              <a:ext cx="4950858" cy="334020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DE9121-2138-491E-A396-EABADF10B83B}"/>
                </a:ext>
              </a:extLst>
            </p:cNvPr>
            <p:cNvSpPr txBox="1"/>
            <p:nvPr/>
          </p:nvSpPr>
          <p:spPr>
            <a:xfrm>
              <a:off x="7114962" y="5378154"/>
              <a:ext cx="31741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플랫폼 </a:t>
              </a:r>
              <a:r>
                <a:rPr lang="ko-KR" altLang="en-US"/>
                <a:t>분기별 시청자수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9523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D55C357-17A3-482B-9B91-9B4F3853B7E0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EF52F4-76EB-4E8A-B3B6-79D7B8C85176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4" name="액자 33">
            <a:extLst>
              <a:ext uri="{FF2B5EF4-FFF2-40B4-BE49-F238E27FC236}">
                <a16:creationId xmlns:a16="http://schemas.microsoft.com/office/drawing/2014/main" id="{E64D0D47-6234-4242-B921-1EF2291F1DC0}"/>
              </a:ext>
            </a:extLst>
          </p:cNvPr>
          <p:cNvSpPr/>
          <p:nvPr/>
        </p:nvSpPr>
        <p:spPr>
          <a:xfrm>
            <a:off x="454815" y="2207363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긴장감 </a:t>
            </a:r>
            <a:r>
              <a:rPr lang="en-US" altLang="ko-KR" dirty="0"/>
              <a:t>-&gt; </a:t>
            </a:r>
            <a:r>
              <a:rPr lang="ko-KR" altLang="en-US" dirty="0"/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sz="1600" dirty="0" err="1"/>
              <a:t>스트리머의</a:t>
            </a:r>
            <a:r>
              <a:rPr lang="ko-KR" altLang="en-US" sz="1600" dirty="0"/>
              <a:t> 반응 극대화 </a:t>
            </a:r>
            <a:r>
              <a:rPr lang="en-US" altLang="ko-KR" sz="1600" dirty="0"/>
              <a:t>-&gt; </a:t>
            </a:r>
            <a:r>
              <a:rPr lang="ko-KR" altLang="en-US" sz="1600" dirty="0"/>
              <a:t>보는 재미 향상</a:t>
            </a:r>
            <a:endParaRPr lang="en-US" altLang="ko-KR" sz="1600" dirty="0"/>
          </a:p>
          <a:p>
            <a:r>
              <a:rPr lang="en-US" altLang="ko-KR" sz="1600" dirty="0"/>
              <a:t>    +</a:t>
            </a:r>
            <a:r>
              <a:rPr lang="ko-KR" altLang="en-US" sz="1600" dirty="0"/>
              <a:t>심박수 시각화</a:t>
            </a:r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sz="1600" dirty="0"/>
              <a:t>공포게임을 플레이하지 못하는 사람의 </a:t>
            </a:r>
            <a:endParaRPr lang="en-US" altLang="ko-KR" sz="1600" dirty="0"/>
          </a:p>
          <a:p>
            <a:r>
              <a:rPr lang="en-US" altLang="ko-KR" sz="1600" dirty="0"/>
              <a:t>    </a:t>
            </a:r>
            <a:r>
              <a:rPr lang="ko-KR" altLang="en-US" sz="1600" dirty="0"/>
              <a:t>대리만족</a:t>
            </a:r>
            <a:r>
              <a:rPr lang="en-US" altLang="ko-KR" sz="1600" dirty="0"/>
              <a:t>. </a:t>
            </a:r>
            <a:r>
              <a:rPr lang="ko-KR" altLang="en-US" sz="1600" dirty="0"/>
              <a:t>비고객의 합류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+ </a:t>
            </a:r>
            <a:r>
              <a:rPr lang="ko-KR" altLang="en-US" dirty="0" err="1"/>
              <a:t>트위치</a:t>
            </a:r>
            <a:r>
              <a:rPr lang="ko-KR" altLang="en-US" dirty="0"/>
              <a:t> 투표기능을 연동해서</a:t>
            </a:r>
            <a:r>
              <a:rPr lang="en-US" altLang="ko-KR" dirty="0"/>
              <a:t> </a:t>
            </a:r>
            <a:r>
              <a:rPr lang="ko-KR" altLang="en-US" dirty="0"/>
              <a:t>게임에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  시청자가 개입할 수 있도록 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01721" y="555721"/>
            <a:ext cx="331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역할분담 및 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D55C357-17A3-482B-9B91-9B4F3853B7E0}"/>
              </a:ext>
            </a:extLst>
          </p:cNvPr>
          <p:cNvSpPr txBox="1"/>
          <p:nvPr/>
        </p:nvSpPr>
        <p:spPr>
          <a:xfrm>
            <a:off x="462829" y="222554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EF52F4-76EB-4E8A-B3B6-79D7B8C85176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4" name="액자 33">
            <a:extLst>
              <a:ext uri="{FF2B5EF4-FFF2-40B4-BE49-F238E27FC236}">
                <a16:creationId xmlns:a16="http://schemas.microsoft.com/office/drawing/2014/main" id="{E64D0D47-6234-4242-B921-1EF2291F1DC0}"/>
              </a:ext>
            </a:extLst>
          </p:cNvPr>
          <p:cNvSpPr/>
          <p:nvPr/>
        </p:nvSpPr>
        <p:spPr>
          <a:xfrm>
            <a:off x="446800" y="2722832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80D847D-60C8-4639-8AF0-ED42F226D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64" y="1540021"/>
            <a:ext cx="10906878" cy="459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3973" y="344751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7739481" y="1158124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846440" y="2764410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8027095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282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33997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32579" y="51697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2733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Segoe UI" panose="020B0502040204020203" pitchFamily="34" charset="0"/>
                  <a:ea typeface="나눔바른고딕 Light" panose="020B0603020101020101" pitchFamily="50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Segoe UI" panose="020B0502040204020203" pitchFamily="34" charset="0"/>
                  <a:ea typeface="나눔바른고딕 Light" panose="020B0603020101020101" pitchFamily="50" charset="-127"/>
                  <a:cs typeface="Segoe UI" panose="020B0502040204020203" pitchFamily="34" charset="0"/>
                </a:rPr>
                <a:t>연구 목적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3366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CH2. </a:t>
            </a:r>
            <a:r>
              <a:rPr lang="ko-KR" altLang="en-US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게임 소개 및 특징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581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CH3. </a:t>
            </a:r>
            <a:r>
              <a:rPr lang="ko-KR" altLang="en-US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게임 플레이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2581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CH4</a:t>
            </a:r>
            <a:r>
              <a:rPr lang="en-US" altLang="ko-KR" sz="2400" b="1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. </a:t>
            </a:r>
            <a:r>
              <a:rPr lang="ko-KR" altLang="en-US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2581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CH5. </a:t>
            </a:r>
            <a:r>
              <a:rPr lang="ko-KR" altLang="en-US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경쟁력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CH6. </a:t>
            </a:r>
            <a:r>
              <a:rPr lang="ko-KR" altLang="en-US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ea typeface="나눔바른고딕 Light" panose="020B0603020101020101" pitchFamily="50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Segoe UI" panose="020B0502040204020203" pitchFamily="34" charset="0"/>
              <a:ea typeface="나눔바른고딕 Light" panose="020B0603020101020101" pitchFamily="50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31217" y="3267384"/>
            <a:ext cx="58657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Yu Gothic" panose="020B0400000000000000" pitchFamily="34" charset="-128"/>
                <a:ea typeface="나눔바른고딕" panose="020B0603020101020101" pitchFamily="50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54054" y="3897780"/>
            <a:ext cx="88200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나눔바른고딕 Light" panose="020B0603020101020101" pitchFamily="50" charset="-127"/>
              </a:rPr>
              <a:t>게임을 즐기는 방식이 다양해짐에 따라 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개인 게임방송들을 통해서  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기존 비고객들이 방송을 시청하게 됨으로써 시장 내에 새로운 고객층이 형성되었다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.</a:t>
            </a:r>
          </a:p>
          <a:p>
            <a:pPr algn="ctr"/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그들을 위해 보는 재미요소를 포함한 게임을 만드는 것이 연구목적이다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64649" y="555721"/>
            <a:ext cx="1755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550448" y="1323158"/>
            <a:ext cx="22252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spc="-150" dirty="0">
                <a:latin typeface="+mj-lt"/>
                <a:ea typeface="나눔바른고딕 UltraLight" panose="020B0603020101020101" pitchFamily="50" charset="-127"/>
              </a:rPr>
              <a:t>현재의 게임시장분석을 통한 연구목적</a:t>
            </a:r>
          </a:p>
        </p:txBody>
      </p: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액자 1">
            <a:extLst>
              <a:ext uri="{FF2B5EF4-FFF2-40B4-BE49-F238E27FC236}">
                <a16:creationId xmlns:a16="http://schemas.microsoft.com/office/drawing/2014/main" id="{5D34AD77-3200-416F-8FE0-7532AA3400B3}"/>
              </a:ext>
            </a:extLst>
          </p:cNvPr>
          <p:cNvSpPr/>
          <p:nvPr/>
        </p:nvSpPr>
        <p:spPr>
          <a:xfrm>
            <a:off x="454815" y="135925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3A48AC-E9B3-40B5-A878-0B8572734B8A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299A7B-9B03-4CEF-868B-1ED86B79960A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6A3773-164E-456B-BE5A-A57A594B9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37" y="557945"/>
            <a:ext cx="8574332" cy="50078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FF5C4E-2D97-4A3A-8260-6D5294D2FD13}"/>
              </a:ext>
            </a:extLst>
          </p:cNvPr>
          <p:cNvSpPr txBox="1"/>
          <p:nvPr/>
        </p:nvSpPr>
        <p:spPr>
          <a:xfrm>
            <a:off x="3083169" y="5741406"/>
            <a:ext cx="6471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온라인 실시간 방송시간 규모예측</a:t>
            </a:r>
            <a:r>
              <a:rPr lang="en-US" altLang="ko-KR" dirty="0"/>
              <a:t>(</a:t>
            </a:r>
            <a:r>
              <a:rPr lang="ko-KR" altLang="en-US" dirty="0" err="1"/>
              <a:t>자료원</a:t>
            </a:r>
            <a:r>
              <a:rPr lang="en-US" altLang="ko-KR" dirty="0"/>
              <a:t>: </a:t>
            </a:r>
            <a:r>
              <a:rPr lang="ko-KR" altLang="en-US" dirty="0" err="1"/>
              <a:t>전첨망</a:t>
            </a:r>
            <a:r>
              <a:rPr lang="en-US" altLang="ko-KR" dirty="0"/>
              <a:t>(</a:t>
            </a:r>
            <a:r>
              <a:rPr lang="ko-KR" altLang="en-US" dirty="0"/>
              <a:t>前瞻网</a:t>
            </a:r>
            <a:r>
              <a:rPr lang="en-US" altLang="ko-KR" dirty="0"/>
              <a:t>))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+mj-lt"/>
                <a:ea typeface="나눔바른고딕" panose="020B0603020101020101" pitchFamily="50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+mj-lt"/>
                <a:ea typeface="나눔바른고딕" panose="020B0603020101020101" pitchFamily="50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+mj-lt"/>
                <a:ea typeface="나눔바른고딕" panose="020B0603020101020101" pitchFamily="50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+mj-lt"/>
                <a:ea typeface="나눔바른고딕" panose="020B0603020101020101" pitchFamily="50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+mj-lt"/>
                <a:ea typeface="나눔바른고딕" panose="020B0603020101020101" pitchFamily="50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 Light" panose="020B0603020101020101" pitchFamily="50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35253" y="4752550"/>
            <a:ext cx="1495352" cy="954108"/>
            <a:chOff x="2037002" y="5172896"/>
            <a:chExt cx="1495352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4702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오브젝트</a:t>
              </a:r>
              <a:r>
                <a:rPr lang="en-US" altLang="ko-KR" sz="1200" dirty="0">
                  <a:latin typeface="+mj-lt"/>
                  <a:ea typeface="나눔바른고딕 UltraLight" panose="020B0603020101020101" pitchFamily="50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캐릭터의 시작위치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랜덤으로 배치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37002" y="5172896"/>
              <a:ext cx="108234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+mj-lt"/>
                </a:rPr>
                <a:t>로그라이크</a:t>
              </a:r>
              <a:endParaRPr lang="ko-KR" altLang="en-US" sz="1400" dirty="0">
                <a:latin typeface="+mj-lt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832553" cy="966976"/>
            <a:chOff x="1959649" y="5172896"/>
            <a:chExt cx="1832553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8325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+mj-lt"/>
                  <a:ea typeface="나눔바른고딕 UltraLight" panose="020B0603020101020101" pitchFamily="50" charset="-127"/>
                </a:rPr>
                <a:t>트위치의</a:t>
              </a:r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 투표 시스템을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연동하여 </a:t>
              </a:r>
              <a:r>
                <a:rPr lang="ko-KR" altLang="en-US" sz="1200" dirty="0" err="1">
                  <a:latin typeface="+mj-lt"/>
                  <a:ea typeface="나눔바른고딕 UltraLight" panose="020B0603020101020101" pitchFamily="50" charset="-127"/>
                </a:rPr>
                <a:t>스트리머와의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05744" y="5172896"/>
              <a:ext cx="1144865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+mj-lt"/>
                </a:rPr>
                <a:t>트위치</a:t>
              </a:r>
              <a:r>
                <a:rPr lang="ko-KR" altLang="en-US" sz="1400" dirty="0">
                  <a:latin typeface="+mj-lt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294218" cy="975507"/>
            <a:chOff x="2062080" y="5151497"/>
            <a:chExt cx="2294218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29421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플레이어의 심박수를 반영하여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  <a:p>
              <a:pPr algn="l"/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게임내에서 방해요소로 작용</a:t>
              </a:r>
              <a:endParaRPr lang="en-US" altLang="ko-KR" sz="1200" dirty="0">
                <a:latin typeface="+mj-lt"/>
                <a:ea typeface="나눔바른고딕 UltraLight" panose="020B0603020101020101" pitchFamily="50" charset="-127"/>
              </a:endParaRPr>
            </a:p>
            <a:p>
              <a:pPr algn="l"/>
              <a:r>
                <a:rPr lang="en-US" altLang="ko-KR" sz="1200" dirty="0">
                  <a:latin typeface="+mj-lt"/>
                  <a:ea typeface="나눔바른고딕 UltraLight" panose="020B0603020101020101" pitchFamily="50" charset="-127"/>
                </a:rPr>
                <a:t>Ex) </a:t>
              </a:r>
              <a:r>
                <a:rPr lang="ko-KR" altLang="en-US" sz="1200" dirty="0">
                  <a:latin typeface="+mj-lt"/>
                  <a:ea typeface="나눔바른고딕 UltraLight" panose="020B0603020101020101" pitchFamily="50" charset="-127"/>
                </a:rPr>
                <a:t>화면 울렁거림</a:t>
              </a:r>
              <a:r>
                <a:rPr lang="en-US" altLang="ko-KR" sz="1200" dirty="0">
                  <a:latin typeface="+mj-lt"/>
                  <a:ea typeface="나눔바른고딕 UltraLight" panose="020B0603020101020101" pitchFamily="50" charset="-127"/>
                </a:rPr>
                <a:t>, </a:t>
              </a:r>
              <a:r>
                <a:rPr lang="ko-KR" altLang="en-US" sz="1200" dirty="0" err="1">
                  <a:latin typeface="+mj-lt"/>
                  <a:ea typeface="나눔바른고딕 UltraLight" panose="020B0603020101020101" pitchFamily="50" charset="-127"/>
                </a:rPr>
                <a:t>느려짐</a:t>
              </a:r>
              <a:endParaRPr lang="ko-KR" altLang="en-US" sz="1200" dirty="0">
                <a:latin typeface="+mj-lt"/>
                <a:ea typeface="나눔바른고딕 UltraLight" panose="020B0603020101020101" pitchFamily="50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17915" y="5151497"/>
              <a:ext cx="1324402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+mj-lt"/>
                </a:rPr>
                <a:t>심박수 피드백</a:t>
              </a:r>
            </a:p>
          </p:txBody>
        </p:sp>
      </p:grpSp>
      <p:sp>
        <p:nvSpPr>
          <p:cNvPr id="33" name="액자 32">
            <a:extLst>
              <a:ext uri="{FF2B5EF4-FFF2-40B4-BE49-F238E27FC236}">
                <a16:creationId xmlns:a16="http://schemas.microsoft.com/office/drawing/2014/main" id="{7104A217-675E-4114-91F0-A4EA086C3A5A}"/>
              </a:ext>
            </a:extLst>
          </p:cNvPr>
          <p:cNvSpPr/>
          <p:nvPr/>
        </p:nvSpPr>
        <p:spPr>
          <a:xfrm>
            <a:off x="449784" y="64274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100</a:t>
            </a:r>
            <a:endParaRPr lang="ko-KR" altLang="en-US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+mj-lt"/>
              </a:rPr>
              <a:t>장르 </a:t>
            </a:r>
            <a:r>
              <a:rPr lang="en-US" altLang="ko-KR" dirty="0">
                <a:latin typeface="+mj-lt"/>
              </a:rPr>
              <a:t>: </a:t>
            </a:r>
            <a:r>
              <a:rPr lang="ko-KR" altLang="en-US" dirty="0">
                <a:latin typeface="+mj-lt"/>
              </a:rPr>
              <a:t>공포 퍼즐 어드벤처 게임</a:t>
            </a:r>
            <a:endParaRPr lang="en-US" altLang="ko-KR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lt"/>
              </a:rPr>
              <a:t>플랫폼 </a:t>
            </a:r>
            <a:r>
              <a:rPr lang="en-US" altLang="ko-KR" dirty="0">
                <a:latin typeface="+mj-lt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lt"/>
              </a:rPr>
              <a:t>개발환경 </a:t>
            </a:r>
            <a:r>
              <a:rPr lang="en-US" altLang="ko-KR" dirty="0">
                <a:latin typeface="Yu Gothic" panose="020B0400000000000000" pitchFamily="34" charset="-128"/>
                <a:ea typeface="Yu Gothic" panose="020B0400000000000000" pitchFamily="34" charset="-128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Yu Gothic" panose="020B0400000000000000" pitchFamily="34" charset="-128"/>
                <a:ea typeface="Yu Gothic" panose="020B0400000000000000" pitchFamily="34" charset="-128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Yu Gothic" panose="020B0400000000000000" pitchFamily="34" charset="-128"/>
                <a:ea typeface="Yu Gothic" panose="020B0400000000000000" pitchFamily="34" charset="-128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Yu Gothic" panose="020B0400000000000000" pitchFamily="34" charset="-128"/>
                <a:ea typeface="Yu Gothic" panose="020B0400000000000000" pitchFamily="34" charset="-128"/>
              </a:rPr>
              <a:t>	    Adobe Photoshop CSS</a:t>
            </a:r>
            <a:endParaRPr lang="ko-KR" altLang="en-US" dirty="0">
              <a:latin typeface="Yu Gothic" panose="020B0400000000000000" pitchFamily="34" charset="-128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A61FF7-F08B-4F9C-80C2-225DCA0A2372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2C02213-8635-4EB2-9BD7-1268F197195A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/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</a:rPr>
              <a:t>탈출</a:t>
            </a:r>
            <a:r>
              <a:rPr lang="ko-KR" altLang="en-US" sz="2400" b="1" dirty="0"/>
              <a:t>해라</a:t>
            </a:r>
            <a:r>
              <a:rPr lang="en-US" altLang="ko-KR" sz="2400" b="1" dirty="0"/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/>
              <a:t>시각과 청각에 반응하는 적을 피하고</a:t>
            </a:r>
            <a:endParaRPr lang="en-US" altLang="ko-KR" dirty="0"/>
          </a:p>
          <a:p>
            <a:pPr>
              <a:lnSpc>
                <a:spcPts val="2500"/>
              </a:lnSpc>
            </a:pPr>
            <a:r>
              <a:rPr lang="ko-KR" altLang="en-US" dirty="0"/>
              <a:t>상호작용이 가능한 오브젝트를 사용하여</a:t>
            </a:r>
            <a:r>
              <a:rPr lang="en-US" altLang="ko-KR" dirty="0"/>
              <a:t> </a:t>
            </a:r>
            <a:r>
              <a:rPr lang="ko-KR" altLang="en-US" dirty="0"/>
              <a:t>탈출해야 한다</a:t>
            </a:r>
            <a:r>
              <a:rPr lang="en-US" altLang="ko-KR" dirty="0"/>
              <a:t>.</a:t>
            </a:r>
          </a:p>
        </p:txBody>
      </p:sp>
      <p:sp>
        <p:nvSpPr>
          <p:cNvPr id="75" name="액자 74">
            <a:extLst>
              <a:ext uri="{FF2B5EF4-FFF2-40B4-BE49-F238E27FC236}">
                <a16:creationId xmlns:a16="http://schemas.microsoft.com/office/drawing/2014/main" id="{5A3B2EEB-92D6-459C-B70A-2B108508F45C}"/>
              </a:ext>
            </a:extLst>
          </p:cNvPr>
          <p:cNvSpPr/>
          <p:nvPr/>
        </p:nvSpPr>
        <p:spPr>
          <a:xfrm>
            <a:off x="449784" y="117540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773395F-E322-47D9-A8A1-1D70894DA472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36F47A8-36BC-4A61-BBA6-4EB3CEE96923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10319889" y="1323158"/>
            <a:ext cx="1455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>
                <a:latin typeface="+mj-lt"/>
                <a:ea typeface="나눔바른고딕 UltraLight" panose="020B0603020101020101" pitchFamily="50" charset="-127"/>
              </a:rPr>
              <a:t>절차적 생성 시스템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9784" y="168143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2258965" y="1872736"/>
            <a:ext cx="80609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로그라이크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아이템이나 특수한 방들을 랜덤으로 생성하여 배치함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매 플레이시마다 위치가 바뀜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난수생성을</a:t>
            </a:r>
            <a:r>
              <a:rPr lang="ko-KR" altLang="en-US" dirty="0"/>
              <a:t> 통해서 던전 구조와 아이템</a:t>
            </a:r>
            <a:r>
              <a:rPr lang="en-US" altLang="ko-KR" dirty="0"/>
              <a:t>, NPC </a:t>
            </a:r>
            <a:r>
              <a:rPr lang="ko-KR" altLang="en-US" dirty="0"/>
              <a:t>등의 배치를 완전히</a:t>
            </a:r>
            <a:endParaRPr lang="en-US" altLang="ko-KR" dirty="0"/>
          </a:p>
          <a:p>
            <a:r>
              <a:rPr lang="ko-KR" altLang="en-US" dirty="0" err="1"/>
              <a:t>랜덤화한다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266BF4-EB33-4D6D-A2A2-71B15B28CC18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932A4-AF52-4829-B8FC-985B53A04EB4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54816" y="13592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54816" y="16880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10574767" y="1323158"/>
            <a:ext cx="12009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+mj-lt"/>
                <a:ea typeface="나눔바른고딕 UltraLight" panose="020B0603020101020101" pitchFamily="50" charset="-127"/>
              </a:rPr>
              <a:t>트위치</a:t>
            </a:r>
            <a:r>
              <a:rPr lang="ko-KR" altLang="en-US" sz="1100" dirty="0">
                <a:latin typeface="+mj-lt"/>
                <a:ea typeface="나눔바른고딕 UltraLight" panose="020B0603020101020101" pitchFamily="50" charset="-127"/>
              </a:rPr>
              <a:t> </a:t>
            </a:r>
            <a:r>
              <a:rPr lang="en-US" altLang="ko-KR" sz="1100" dirty="0">
                <a:latin typeface="+mj-lt"/>
                <a:ea typeface="나눔바른고딕 UltraLight" panose="020B0603020101020101" pitchFamily="50" charset="-127"/>
              </a:rPr>
              <a:t>API </a:t>
            </a:r>
            <a:r>
              <a:rPr lang="ko-KR" altLang="en-US" sz="1100" dirty="0">
                <a:latin typeface="+mj-lt"/>
                <a:ea typeface="나눔바른고딕 UltraLight" panose="020B0603020101020101" pitchFamily="50" charset="-127"/>
              </a:rPr>
              <a:t>연동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9784" y="168143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2258965" y="1872736"/>
            <a:ext cx="80609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로그라이크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아이템이나 특수한 방들을 랜덤으로 생성하여 배치함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매 플레이시마다 위치가 바뀜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난수생성을</a:t>
            </a:r>
            <a:r>
              <a:rPr lang="ko-KR" altLang="en-US" dirty="0"/>
              <a:t> 통해서 던전 구조와 아이템</a:t>
            </a:r>
            <a:r>
              <a:rPr lang="en-US" altLang="ko-KR" dirty="0"/>
              <a:t>, NPC </a:t>
            </a:r>
            <a:r>
              <a:rPr lang="ko-KR" altLang="en-US" dirty="0"/>
              <a:t>등의 배치를 완전히</a:t>
            </a:r>
            <a:endParaRPr lang="en-US" altLang="ko-KR" dirty="0"/>
          </a:p>
          <a:p>
            <a:r>
              <a:rPr lang="ko-KR" altLang="en-US" dirty="0" err="1"/>
              <a:t>랜덤화한다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4F4AFB-60B3-4229-86B3-E2A452918A80}"/>
              </a:ext>
            </a:extLst>
          </p:cNvPr>
          <p:cNvSpPr txBox="1"/>
          <p:nvPr/>
        </p:nvSpPr>
        <p:spPr>
          <a:xfrm>
            <a:off x="462829" y="22054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29631C-BAB4-41B4-9B2F-932BEC34B4D3}"/>
              </a:ext>
            </a:extLst>
          </p:cNvPr>
          <p:cNvSpPr txBox="1"/>
          <p:nvPr/>
        </p:nvSpPr>
        <p:spPr>
          <a:xfrm>
            <a:off x="462829" y="27228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+mj-lt"/>
                <a:ea typeface="나눔바른고딕" panose="020B0603020101020101" pitchFamily="50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+mj-lt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405</Words>
  <Application>Microsoft Office PowerPoint</Application>
  <PresentationFormat>와이드스크린</PresentationFormat>
  <Paragraphs>153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맑은 고딕</vt:lpstr>
      <vt:lpstr>Yu Gothic</vt:lpstr>
      <vt:lpstr>나눔바른고딕 UltraLight</vt:lpstr>
      <vt:lpstr>나눔바른고딕 Light</vt:lpstr>
      <vt:lpstr>Arial</vt:lpstr>
      <vt:lpstr>나눔바른고딕</vt:lpstr>
      <vt:lpstr>Segoe UI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박연</cp:lastModifiedBy>
  <cp:revision>85</cp:revision>
  <dcterms:created xsi:type="dcterms:W3CDTF">2017-11-23T05:17:34Z</dcterms:created>
  <dcterms:modified xsi:type="dcterms:W3CDTF">2018-12-05T14:36:10Z</dcterms:modified>
</cp:coreProperties>
</file>

<file path=docProps/thumbnail.jpeg>
</file>